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8"/>
  </p:notesMasterIdLst>
  <p:sldIdLst>
    <p:sldId id="256" r:id="rId2"/>
    <p:sldId id="259" r:id="rId3"/>
    <p:sldId id="273" r:id="rId4"/>
    <p:sldId id="274" r:id="rId5"/>
    <p:sldId id="275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76" autoAdjust="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65"/>
    </p:cViewPr>
  </p:sorterViewPr>
  <p:notesViewPr>
    <p:cSldViewPr snapToGrid="0">
      <p:cViewPr varScale="1">
        <p:scale>
          <a:sx n="68" d="100"/>
          <a:sy n="68" d="100"/>
        </p:scale>
        <p:origin x="24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6C9B-F3DC-4B9C-83F7-51F86220766E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6DFB9-F6C6-4A03-A818-5A05E08CF2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822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FD41F-6AA0-4730-A83F-F433B61C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E8DCC1-9CA7-416A-AD8A-DE4C48AE0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4EAC96-D41D-40F7-9652-3355128F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8AA08C-42FB-4058-8874-640E5880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F92A2D-8424-4D2B-A146-2199319C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182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7845B1-2CE0-4407-AB46-A3AE4300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C37C75-0557-49ED-9559-C7882F0BF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CEE5EB-910E-4364-9667-0BFC7242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038A34-913B-4B90-8259-E1FE9F99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8DC683-1C9D-4164-88CD-B4F6BDCD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223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1FBFB2-5614-4DE5-AE3B-3BDF5703C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06F00E-3525-4DC6-9423-88237548F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0EC8CE-094E-40A2-91A1-A2D8E039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F340DD-93D1-49FF-9BAC-F011F93B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DF5EE7-6D7D-4F5A-9BAC-5E8E4B04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00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FD164-D0BD-4C35-91A5-F1AF13685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888492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8A1F38-2F4E-433E-9152-1C4255666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DD6952-D507-4D9C-B000-115DFC36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CA5F50-3131-46C6-A2F2-656FC0CB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172E32-D709-4EAE-8F41-1390309BE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3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FAF1F9-62AD-46A5-9AE1-EDAC8C66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4A9DA2-ED58-4B0C-884C-056610881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9442EA-245F-4A11-BAE5-2C8F9076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88890B-3591-47BC-B5C4-5FE0E9D8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0A912D-5C20-47AF-AEF5-62A77F6C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08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931CA6-1C61-4C84-B7BC-84E40583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EF4548-F676-442C-B8C7-E83F1F87F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6CFC0B-87A7-4367-9914-1FCDBAEA7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7C2B79-A3EC-4BA5-8A52-EF6D7194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E041FE-0CF0-45E7-8D50-5EA96108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18B988-E442-4714-B869-69487AB2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02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F69E7B-200A-4FDA-8DA3-74DF4995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B28C5F-7551-480B-A14A-BDDCE93CA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7DE046E-DB39-4D4A-AE11-465F3B484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C3E996-EFBE-4D52-8372-E263A1BEA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87E932-4F11-4E80-BD2B-F2BFDB8E5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F9DFB5E-41DB-46DC-BE5E-B753D98F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E6CA3-FCE8-4A82-B24B-48CF829F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8E29CD2-870E-43BF-BA6A-DA5704EF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2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9AF16F-2389-4FB1-AEA8-E1AB1CCB2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8D9E51-2E61-4047-966E-C147E7B5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8B84F35-1E18-4292-847A-5B5EA491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A01444-91AA-4E98-8F2B-55BA77B01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6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58E713-ED72-4522-85BF-CF89F42C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09951C-68D3-4228-A6E3-CE788270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B357AA0-D73B-445B-82A4-7E2972CB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520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02FC9-3C30-4121-8D10-F34AD5FE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5833B5-4FFB-40C8-BF62-D2235D421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C21071-C62D-4F47-A29E-EDEF079CE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396A2E-5A00-4E80-80E9-475AFC604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0B84FC-4596-4D91-B0A8-47E96C8D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649880-78A8-40EF-9038-C8E19734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89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AC6B3E-8599-4820-B3C9-63E41E4B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34CF43-A039-44C2-8C91-405788ACF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B57765-012D-4F3C-B30D-8F032A3F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8A1D7D-DCD0-4DAB-B2A0-9DD8D257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881263-3231-4BE9-A322-7CB3D01D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8AF6A2-A053-47AF-8DF6-5F74D032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43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874564-A50D-49D5-A57F-861972C6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8893"/>
            <a:ext cx="914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DB154D-EE01-4AC4-B9D2-29D067AE7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98959D-213E-4EAE-B393-223AC41D8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7871-7286-409A-8C16-E038E0F02A5A}" type="datetimeFigureOut">
              <a:rPr lang="hr-HR" smtClean="0"/>
              <a:t>19.2.2018.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B10C1C-6460-4977-9113-B71F0084B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A7502A-E7EB-4A93-B332-7251DDD0F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FD73-6B22-4D22-8EB6-691149332256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84CAF86-5011-40D9-8B29-956F170147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035" y="512523"/>
            <a:ext cx="1030765" cy="103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19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ep.h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rustva-prijateljstva@mvep.h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5FE74-19D2-40D5-AB17-9F428E23F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449" y="1440000"/>
            <a:ext cx="10917102" cy="404894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600" b="1" dirty="0" smtClean="0"/>
              <a:t>REPUBLIKA HRVATSKA</a:t>
            </a:r>
            <a:br>
              <a:rPr lang="hr-HR" sz="3600" b="1" dirty="0" smtClean="0"/>
            </a:br>
            <a:r>
              <a:rPr lang="hr-HR" sz="3600" b="1" dirty="0" smtClean="0"/>
              <a:t>MINISTARSTVO VANJSKIH I EUROPSKIH POSLOVA</a:t>
            </a:r>
            <a:r>
              <a:rPr lang="hr-HR" sz="4400" b="1" dirty="0" smtClean="0"/>
              <a:t/>
            </a:r>
            <a:br>
              <a:rPr lang="hr-HR" sz="4400" b="1" dirty="0" smtClean="0"/>
            </a:br>
            <a:r>
              <a:rPr lang="hr-HR" sz="4000" b="1" kern="1200" dirty="0" smtClean="0">
                <a:solidFill>
                  <a:schemeClr val="tx1"/>
                </a:solidFill>
              </a:rPr>
              <a:t/>
            </a:r>
            <a:br>
              <a:rPr lang="hr-HR" sz="4000" b="1" kern="1200" dirty="0" smtClean="0">
                <a:solidFill>
                  <a:schemeClr val="tx1"/>
                </a:solidFill>
              </a:rPr>
            </a:br>
            <a:r>
              <a:rPr lang="hr-HR" sz="3600" b="1" kern="1200" dirty="0" smtClean="0">
                <a:solidFill>
                  <a:schemeClr val="tx1"/>
                </a:solidFill>
                <a:latin typeface="+mn-lt"/>
              </a:rPr>
              <a:t>NATJEČAJ</a:t>
            </a:r>
            <a:r>
              <a:rPr lang="hr-HR" sz="2800" b="1" kern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hr-HR" sz="2800" b="1" kern="1200" dirty="0" smtClean="0">
                <a:solidFill>
                  <a:schemeClr val="tx1"/>
                </a:solidFill>
                <a:latin typeface="+mn-lt"/>
              </a:rPr>
            </a:br>
            <a:r>
              <a:rPr lang="hr-HR" sz="3600" kern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hr-HR" sz="3600" kern="1200" dirty="0" smtClean="0">
                <a:solidFill>
                  <a:schemeClr val="tx1"/>
                </a:solidFill>
                <a:latin typeface="+mn-lt"/>
              </a:rPr>
            </a:br>
            <a:r>
              <a:rPr lang="hr-HR" sz="3600" kern="1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hr-HR" sz="3000" kern="1200" dirty="0" smtClean="0">
                <a:solidFill>
                  <a:schemeClr val="tx1"/>
                </a:solidFill>
                <a:latin typeface="+mn-lt"/>
              </a:rPr>
              <a:t>za prijavu programa/projekata udruga - društava prijateljstva u svrhu ostvarenja financijske potpore u 2018. godini</a:t>
            </a:r>
            <a:endParaRPr lang="hr-HR" sz="3000" kern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67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27B6E0-44ED-4912-9840-7E9A1CB1E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81" y="1048636"/>
            <a:ext cx="9414510" cy="53197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200" dirty="0"/>
              <a:t>Povjerenstvo će ocijeniti kvalitetu predloženog projekta u skladu s posebnim kriterijima na način da se boduju:</a:t>
            </a:r>
          </a:p>
          <a:p>
            <a:pPr marL="0" indent="0" algn="just">
              <a:buNone/>
            </a:pPr>
            <a:endParaRPr lang="hr-HR" sz="2200" dirty="0"/>
          </a:p>
          <a:p>
            <a:pPr lvl="0" algn="just"/>
            <a:r>
              <a:rPr lang="hr-HR" sz="2200" b="1" dirty="0"/>
              <a:t>operativni kapaciteti prijavitelja (i partnera) i dosadašnje iskustvo </a:t>
            </a:r>
          </a:p>
          <a:p>
            <a:pPr lvl="0" algn="just"/>
            <a:r>
              <a:rPr lang="hr-HR" sz="2200" b="1" dirty="0"/>
              <a:t>kvaliteta i relevantnost projekta na način da će kao najkvalitetniji biti ocijenjeni oni projekti koji imaju najveći učinak na </a:t>
            </a:r>
            <a:r>
              <a:rPr lang="hr-HR" sz="2200" b="1" dirty="0" smtClean="0"/>
              <a:t>širu zajednicu</a:t>
            </a:r>
            <a:endParaRPr lang="hr-HR" sz="2200" b="1" dirty="0"/>
          </a:p>
          <a:p>
            <a:pPr lvl="0" algn="just"/>
            <a:r>
              <a:rPr lang="hr-HR" sz="2200" b="1" dirty="0"/>
              <a:t>r</a:t>
            </a:r>
            <a:r>
              <a:rPr lang="hr-HR" sz="2200" b="1" dirty="0" smtClean="0"/>
              <a:t>ealan prikaz troškova projekta</a:t>
            </a:r>
            <a:endParaRPr lang="hr-HR" sz="2200" b="1" dirty="0"/>
          </a:p>
          <a:p>
            <a:pPr marL="0" indent="0" algn="just">
              <a:buNone/>
            </a:pPr>
            <a:endParaRPr lang="hr-HR" sz="2200" dirty="0"/>
          </a:p>
          <a:p>
            <a:pPr marL="0" indent="0" algn="just">
              <a:buNone/>
            </a:pPr>
            <a:r>
              <a:rPr lang="hr-HR" sz="2200" dirty="0"/>
              <a:t>Bez obzira na kvalitetu predloženog projekta, neće se odobriti financijska sredstva za aktivnosti koje se već financiraju iz državnog proračuna i po posebnim propisima kada je u pitanju ista aktivnost, koja se provodi na istom području, u isto vrijeme i za iste korisnike, osim ako se ne radi o koordiniranom sufinanciranju iz više različitih izvora.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21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0DC30A-FE5D-424C-B72F-43F4CF5A5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159" y="352573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VISINA FINANCIJSKE POTPORE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B18B41-0B5E-4FE8-8DF3-FCEB520A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159" y="1952070"/>
            <a:ext cx="8884920" cy="4351338"/>
          </a:xfrm>
        </p:spPr>
        <p:txBody>
          <a:bodyPr/>
          <a:lstStyle/>
          <a:p>
            <a:pPr marL="0" indent="0" algn="just">
              <a:buNone/>
            </a:pPr>
            <a:endParaRPr lang="hr-HR" sz="2200" dirty="0"/>
          </a:p>
          <a:p>
            <a:pPr algn="just"/>
            <a:r>
              <a:rPr lang="hr-HR" sz="2200" b="1" dirty="0"/>
              <a:t>Ukupna vrijednost natječaja je </a:t>
            </a:r>
            <a:r>
              <a:rPr lang="hr-HR" sz="2200" b="1" dirty="0" smtClean="0"/>
              <a:t>2.100.000,00 </a:t>
            </a:r>
            <a:r>
              <a:rPr lang="hr-HR" sz="2200" b="1" dirty="0"/>
              <a:t>kuna </a:t>
            </a:r>
            <a:r>
              <a:rPr lang="hr-HR" sz="2200" dirty="0"/>
              <a:t>(slovima: </a:t>
            </a:r>
            <a:r>
              <a:rPr lang="hr-HR" sz="2200" dirty="0" err="1" smtClean="0"/>
              <a:t>dvamilijunastotisućakuna</a:t>
            </a:r>
            <a:r>
              <a:rPr lang="hr-HR" sz="2200" dirty="0"/>
              <a:t>) u okviru raspoloživih sredstava od igara na sreću u Državnom proračunu u 2018. godini, razdjel 048 Ministarstvo vanjskih i europskih poslova, glava 04805 Ministarstvo vanjskih i europskih poslova, u području kulture, za aktivnost A776056 – </a:t>
            </a:r>
            <a:r>
              <a:rPr lang="hr-HR" sz="2200" dirty="0" smtClean="0"/>
              <a:t>Programi </a:t>
            </a:r>
            <a:r>
              <a:rPr lang="hr-HR" sz="2200" dirty="0"/>
              <a:t>društva prijateljstva </a:t>
            </a:r>
            <a:r>
              <a:rPr lang="hr-HR" sz="2200" dirty="0" smtClean="0"/>
              <a:t>Republike Hrvatske.</a:t>
            </a:r>
            <a:endParaRPr lang="hr-HR" sz="2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3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D38F2-81C2-40E9-AAB2-A5A4152D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965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UGOVARANJE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7A3AD6-001E-4A4F-ADD6-BE509BA5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76" y="2564406"/>
            <a:ext cx="10081437" cy="1729187"/>
          </a:xfrm>
        </p:spPr>
        <p:txBody>
          <a:bodyPr>
            <a:normAutofit/>
          </a:bodyPr>
          <a:lstStyle/>
          <a:p>
            <a:pPr algn="just"/>
            <a:r>
              <a:rPr lang="hr-HR" sz="2400" dirty="0"/>
              <a:t>Prijavitelji kojima se odobri financijska potpora obvezni su, u roku od 30 dana od datuma objave Odluke o dodjeli financijske potpore, potpisati </a:t>
            </a:r>
            <a:r>
              <a:rPr lang="hr-HR" sz="2400" b="1" dirty="0"/>
              <a:t>Ugovor o dodjeli financijskih sredstava za provedbu projekta s Ministarstvom vanjskih i europskih poslova</a:t>
            </a:r>
            <a:r>
              <a:rPr lang="hr-HR" sz="2400" dirty="0"/>
              <a:t>. </a:t>
            </a:r>
          </a:p>
          <a:p>
            <a:pPr marL="0" indent="0" algn="just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71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42412-6329-4595-9658-8CDC89BA0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395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ROK I NAČIN OBJAVE PRIHVAĆENIH PROJEKATA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6A2D92-C108-487F-BF10-944511F27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74" y="2644332"/>
            <a:ext cx="10442944" cy="3267370"/>
          </a:xfrm>
        </p:spPr>
        <p:txBody>
          <a:bodyPr>
            <a:normAutofit/>
          </a:bodyPr>
          <a:lstStyle/>
          <a:p>
            <a:pPr algn="just"/>
            <a:r>
              <a:rPr lang="hr-HR" sz="2200" dirty="0"/>
              <a:t>Rezultati natječaja i Odluka o dodjeli financijske potpore biti će objavljeni na internetskoj stranici Ministarstva vanjskih i europskih poslova </a:t>
            </a:r>
            <a:r>
              <a:rPr lang="hr-HR" sz="2200" u="sng" dirty="0">
                <a:hlinkClick r:id="rId2"/>
              </a:rPr>
              <a:t>www.mvep.hr</a:t>
            </a:r>
            <a:r>
              <a:rPr lang="hr-HR" sz="2200" dirty="0"/>
              <a:t> u roku od </a:t>
            </a:r>
            <a:r>
              <a:rPr lang="hr-HR" sz="2200" b="1" dirty="0"/>
              <a:t>osam dana nakon donošenja Odluke potpredsjednice Vlade Republike Hrvatske i ministrice vanjskih i europskih poslova</a:t>
            </a:r>
            <a:r>
              <a:rPr lang="hr-HR" sz="2200" dirty="0"/>
              <a:t>. </a:t>
            </a:r>
          </a:p>
          <a:p>
            <a:pPr marL="0" indent="0" algn="just">
              <a:buNone/>
            </a:pPr>
            <a:endParaRPr lang="hr-HR" sz="2200" dirty="0"/>
          </a:p>
          <a:p>
            <a:pPr algn="just"/>
            <a:r>
              <a:rPr lang="hr-HR" sz="2200" dirty="0"/>
              <a:t>Prijaviteljima čiji projekti nisu prihvaćeni za financiranje ovim natječajem, Ministarstvo </a:t>
            </a:r>
            <a:r>
              <a:rPr lang="en-GB" sz="2200" dirty="0" err="1"/>
              <a:t>vanjskih</a:t>
            </a:r>
            <a:r>
              <a:rPr lang="en-GB" sz="2200" dirty="0"/>
              <a:t>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europskih</a:t>
            </a:r>
            <a:r>
              <a:rPr lang="en-GB" sz="2200" dirty="0"/>
              <a:t> </a:t>
            </a:r>
            <a:r>
              <a:rPr lang="en-GB" sz="2200" dirty="0" err="1"/>
              <a:t>poslova</a:t>
            </a:r>
            <a:r>
              <a:rPr lang="hr-HR" sz="2200" dirty="0"/>
              <a:t> će pisanim putem dostaviti obavijest o razlozima nefinanciranja njihovog projekta u roku od osam dana od donošenja odluke.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78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8ECEB-8E2B-4620-BBE7-925EF2E8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PRAVO PRIGOVORA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13AB81-638C-4798-8FCD-D873F0749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2704"/>
            <a:ext cx="9060712" cy="40329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sz="2400" dirty="0"/>
              <a:t>Svi prijavitelji čije prijave ne zadovoljavaju administrativne uvjete prijave prigovor mogu dostaviti pisanim putem u roku od osam radnih dana od zaprimanja obavijesti.</a:t>
            </a:r>
          </a:p>
          <a:p>
            <a:pPr marL="0" indent="0" algn="just">
              <a:buNone/>
            </a:pPr>
            <a:endParaRPr lang="hr-HR" sz="2400" dirty="0"/>
          </a:p>
          <a:p>
            <a:pPr algn="just"/>
            <a:r>
              <a:rPr lang="hr-HR" sz="2400" dirty="0"/>
              <a:t>Prigovor na odluku o dodjeli financijske potpore prijavitelji mogu dostaviti pisanim putem u roku od osam dana od dana objave iste.</a:t>
            </a:r>
          </a:p>
          <a:p>
            <a:pPr marL="0" indent="0" algn="just">
              <a:buNone/>
            </a:pPr>
            <a:endParaRPr lang="hr-HR" sz="2400" dirty="0"/>
          </a:p>
          <a:p>
            <a:pPr algn="just"/>
            <a:r>
              <a:rPr lang="hr-HR" sz="2400" dirty="0"/>
              <a:t>Prigovori se dostavljaju na adresu: Ministarstvo vanjskih i europskih poslova Republike Hrvatske, Trg Nikole Šubića Zrinskog 7-8, 10 000 Zagreb. </a:t>
            </a:r>
          </a:p>
          <a:p>
            <a:pPr marL="0" indent="0" algn="just">
              <a:buNone/>
            </a:pPr>
            <a:endParaRPr lang="hr-HR" sz="2400" dirty="0"/>
          </a:p>
          <a:p>
            <a:pPr algn="just"/>
            <a:r>
              <a:rPr lang="hr-HR" sz="2400" dirty="0"/>
              <a:t>Prigovore će rješavati Stručno povjerenstvo za rješavanje prigovora.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88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3A1C4-4DD4-4179-B74D-BE51D03B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40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DODATNE INFORMACIJE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A6DFF0-3DD6-4A4E-9910-FF6989A1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1612"/>
            <a:ext cx="10126980" cy="1213699"/>
          </a:xfrm>
        </p:spPr>
        <p:txBody>
          <a:bodyPr>
            <a:normAutofit/>
          </a:bodyPr>
          <a:lstStyle/>
          <a:p>
            <a:pPr algn="just"/>
            <a:r>
              <a:rPr lang="hr-HR" sz="2400" dirty="0"/>
              <a:t>Prijavitelji koji će u tijeku roka za podnošenje prijava na natječaj imati potrebu za dodatnim pojašnjenjem dokumentacije, kao i ostalih uvjeta iz natječaja, mogu dostaviti pisani upit na e-mail adresu: </a:t>
            </a:r>
            <a:r>
              <a:rPr lang="hr-HR" sz="2400" u="sng" dirty="0">
                <a:hlinkClick r:id="rId2"/>
              </a:rPr>
              <a:t>drustva-prijateljstva@mvep.hr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817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2C3C6BA-AE36-421B-87A4-ECDF1A847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hr-HR" sz="4800" dirty="0"/>
              <a:t>HVALA NA PAŽNJI!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14D1CFF-22CC-4C5E-A498-6D31A0E90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764" y="3704206"/>
            <a:ext cx="3718379" cy="150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1A6D9-FCAE-4408-A337-8305454A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898"/>
            <a:ext cx="688848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TKO SE MOŽE PRIJAVITI?</a:t>
            </a:r>
          </a:p>
        </p:txBody>
      </p:sp>
      <p:pic>
        <p:nvPicPr>
          <p:cNvPr id="4" name="Picture 2" descr="Slikovni rezultat za zajedništvo">
            <a:extLst>
              <a:ext uri="{FF2B5EF4-FFF2-40B4-BE49-F238E27FC236}">
                <a16:creationId xmlns:a16="http://schemas.microsoft.com/office/drawing/2014/main" xmlns="" id="{05BBC72C-CFDD-4BEE-8FB7-2D3877D91D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" r="989" b="3"/>
          <a:stretch/>
        </p:blipFill>
        <p:spPr bwMode="auto">
          <a:xfrm>
            <a:off x="7078813" y="2240280"/>
            <a:ext cx="4078625" cy="3766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xmlns="" id="{B02E6F83-D3A3-482D-AEF4-2E699D600A52}"/>
              </a:ext>
            </a:extLst>
          </p:cNvPr>
          <p:cNvSpPr/>
          <p:nvPr/>
        </p:nvSpPr>
        <p:spPr>
          <a:xfrm>
            <a:off x="7685900" y="2831951"/>
            <a:ext cx="2864449" cy="2569389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8D8DF5B-9F77-4FDE-91D6-A36C2F0B357D}"/>
              </a:ext>
            </a:extLst>
          </p:cNvPr>
          <p:cNvSpPr txBox="1"/>
          <p:nvPr/>
        </p:nvSpPr>
        <p:spPr>
          <a:xfrm>
            <a:off x="744163" y="2489067"/>
            <a:ext cx="513564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200" b="1" dirty="0"/>
              <a:t>UDRUGE – DRUŠTVA PRIJATELJSTVA</a:t>
            </a:r>
          </a:p>
          <a:p>
            <a:pPr algn="just"/>
            <a:r>
              <a:rPr lang="hr-HR" sz="2200" dirty="0"/>
              <a:t>koja potiču, promiču i unapređuju prijateljske odnose i suradnju Republike Hrvatske i drugih </a:t>
            </a:r>
            <a:r>
              <a:rPr lang="hr-HR" sz="2200" dirty="0" smtClean="0"/>
              <a:t>država s kojima je uspostavljena suradnja, što treba biti jasno vidljivo iz statuta udruge. </a:t>
            </a:r>
            <a:endParaRPr lang="hr-HR" sz="2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57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0552"/>
            <a:ext cx="8884920" cy="1325563"/>
          </a:xfrm>
        </p:spPr>
        <p:txBody>
          <a:bodyPr/>
          <a:lstStyle/>
          <a:p>
            <a:r>
              <a:rPr lang="hr-HR" dirty="0" smtClean="0"/>
              <a:t>CILJ </a:t>
            </a:r>
            <a:r>
              <a:rPr lang="hr-HR" sz="3600" dirty="0" smtClean="0"/>
              <a:t>NATJEČAJA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204" y="2543695"/>
            <a:ext cx="10515600" cy="283524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vi-VN" sz="2200" dirty="0">
                <a:latin typeface="Calibri" panose="020F0502020204030204" pitchFamily="34" charset="0"/>
              </a:rPr>
              <a:t>Promicanje i unapređivanje prijateljskih </a:t>
            </a:r>
            <a:r>
              <a:rPr lang="vi-VN" sz="2200" dirty="0" smtClean="0">
                <a:latin typeface="Calibri" panose="020F0502020204030204" pitchFamily="34" charset="0"/>
              </a:rPr>
              <a:t>odnosa</a:t>
            </a:r>
            <a:r>
              <a:rPr lang="hr-HR" sz="2200" dirty="0" smtClean="0">
                <a:latin typeface="Calibri" panose="020F0502020204030204" pitchFamily="34" charset="0"/>
              </a:rPr>
              <a:t> </a:t>
            </a:r>
            <a:r>
              <a:rPr lang="vi-VN" sz="2200" dirty="0" smtClean="0">
                <a:latin typeface="Calibri" panose="020F0502020204030204" pitchFamily="34" charset="0"/>
              </a:rPr>
              <a:t>između </a:t>
            </a:r>
            <a:r>
              <a:rPr lang="vi-VN" sz="2200" dirty="0">
                <a:latin typeface="Calibri" panose="020F0502020204030204" pitchFamily="34" charset="0"/>
              </a:rPr>
              <a:t>Republike Hrvatske i </a:t>
            </a:r>
            <a:r>
              <a:rPr lang="hr-HR" sz="2200" dirty="0">
                <a:latin typeface="Calibri" panose="020F0502020204030204" pitchFamily="34" charset="0"/>
              </a:rPr>
              <a:t>drugih </a:t>
            </a:r>
            <a:r>
              <a:rPr lang="hr-HR" sz="2200" dirty="0" smtClean="0">
                <a:latin typeface="Calibri" panose="020F0502020204030204" pitchFamily="34" charset="0"/>
              </a:rPr>
              <a:t>država putem promocije kulture, jezika, izvedbenih umjetnosti, kroz organizaciju i provedbu aktivnosti.</a:t>
            </a:r>
            <a:endParaRPr lang="hr-HR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PRIHVATLJIVE AKTIVNOSTI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 smtClean="0"/>
              <a:t>Organiziranje i provedba:</a:t>
            </a:r>
          </a:p>
          <a:p>
            <a:r>
              <a:rPr lang="hr-HR" sz="2200" dirty="0" smtClean="0"/>
              <a:t>izložbi </a:t>
            </a:r>
          </a:p>
          <a:p>
            <a:r>
              <a:rPr lang="hr-HR" sz="2200" dirty="0"/>
              <a:t>k</a:t>
            </a:r>
            <a:r>
              <a:rPr lang="hr-HR" sz="2200" dirty="0" smtClean="0"/>
              <a:t>oncerata</a:t>
            </a:r>
          </a:p>
          <a:p>
            <a:r>
              <a:rPr lang="hr-HR" sz="2200" dirty="0" smtClean="0"/>
              <a:t>filmskih projekcija </a:t>
            </a:r>
          </a:p>
          <a:p>
            <a:r>
              <a:rPr lang="hr-HR" sz="2200" dirty="0"/>
              <a:t>p</a:t>
            </a:r>
            <a:r>
              <a:rPr lang="hr-HR" sz="2200" dirty="0" smtClean="0"/>
              <a:t>redavanja </a:t>
            </a:r>
          </a:p>
          <a:p>
            <a:r>
              <a:rPr lang="hr-HR" sz="2200" dirty="0"/>
              <a:t>d</a:t>
            </a:r>
            <a:r>
              <a:rPr lang="hr-HR" sz="2200" dirty="0" smtClean="0"/>
              <a:t>ana/tjedana kulture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5318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PRIHVATLJIVI TROŠKOVI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hr-HR" sz="2200" dirty="0"/>
          </a:p>
          <a:p>
            <a:pPr>
              <a:lnSpc>
                <a:spcPct val="100000"/>
              </a:lnSpc>
            </a:pPr>
            <a:r>
              <a:rPr lang="en-GB" sz="2200" dirty="0" err="1" smtClean="0"/>
              <a:t>usluge</a:t>
            </a:r>
            <a:r>
              <a:rPr lang="en-GB" sz="2200" dirty="0" smtClean="0"/>
              <a:t> </a:t>
            </a:r>
            <a:r>
              <a:rPr lang="en-GB" sz="2200" dirty="0" err="1" smtClean="0"/>
              <a:t>promidžbe</a:t>
            </a:r>
            <a:endParaRPr lang="hr-HR" sz="2200" dirty="0" smtClean="0"/>
          </a:p>
          <a:p>
            <a:pPr>
              <a:lnSpc>
                <a:spcPct val="100000"/>
              </a:lnSpc>
            </a:pPr>
            <a:r>
              <a:rPr lang="hr-HR" sz="2200" dirty="0" smtClean="0"/>
              <a:t>tiskanja letaka, brošura namijenjenih potrebama projekta </a:t>
            </a:r>
          </a:p>
          <a:p>
            <a:pPr>
              <a:lnSpc>
                <a:spcPct val="100000"/>
              </a:lnSpc>
            </a:pPr>
            <a:r>
              <a:rPr lang="en-GB" sz="2200" dirty="0" err="1" smtClean="0"/>
              <a:t>izdaci</a:t>
            </a:r>
            <a:r>
              <a:rPr lang="en-GB" sz="2200" dirty="0" smtClean="0"/>
              <a:t> </a:t>
            </a:r>
            <a:r>
              <a:rPr lang="en-GB" sz="2200" dirty="0"/>
              <a:t>za </a:t>
            </a:r>
            <a:r>
              <a:rPr lang="en-GB" sz="2200" dirty="0" err="1"/>
              <a:t>troškove</a:t>
            </a:r>
            <a:r>
              <a:rPr lang="en-GB" sz="2200" dirty="0"/>
              <a:t> </a:t>
            </a:r>
            <a:r>
              <a:rPr lang="en-GB" sz="2200" dirty="0" err="1"/>
              <a:t>plaća</a:t>
            </a:r>
            <a:r>
              <a:rPr lang="en-GB" sz="2200" dirty="0"/>
              <a:t> i </a:t>
            </a:r>
            <a:r>
              <a:rPr lang="en-GB" sz="2200" dirty="0" err="1" smtClean="0"/>
              <a:t>naknada</a:t>
            </a:r>
            <a:r>
              <a:rPr lang="hr-HR" sz="2200" dirty="0" smtClean="0"/>
              <a:t> izvoditeljima aktivnosti projekta</a:t>
            </a:r>
            <a:endParaRPr lang="hr-HR" sz="2200" dirty="0"/>
          </a:p>
          <a:p>
            <a:pPr>
              <a:lnSpc>
                <a:spcPct val="100000"/>
              </a:lnSpc>
            </a:pPr>
            <a:r>
              <a:rPr lang="hr-HR" sz="2200" dirty="0"/>
              <a:t>p</a:t>
            </a:r>
            <a:r>
              <a:rPr lang="hr-HR" sz="2200" dirty="0" smtClean="0"/>
              <a:t>utni troškovi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1859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7B4170-74BF-42ED-8001-641FED75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331787"/>
            <a:ext cx="4808220" cy="1325563"/>
          </a:xfrm>
        </p:spPr>
        <p:txBody>
          <a:bodyPr>
            <a:normAutofit/>
          </a:bodyPr>
          <a:lstStyle/>
          <a:p>
            <a:r>
              <a:rPr lang="hr-HR" dirty="0"/>
              <a:t>SADRŽAJ </a:t>
            </a:r>
            <a:r>
              <a:rPr lang="hr-HR" sz="3600" dirty="0"/>
              <a:t>PRIJAVE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302FC7-2F32-45AF-8290-BF2A408ED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80" y="2397125"/>
            <a:ext cx="10515600" cy="31921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sz="2400" dirty="0"/>
              <a:t>Sve zainteresirane </a:t>
            </a:r>
            <a:r>
              <a:rPr lang="hr-HR" sz="2400" dirty="0" smtClean="0"/>
              <a:t>udruge - društva </a:t>
            </a:r>
            <a:r>
              <a:rPr lang="hr-HR" sz="2400" dirty="0"/>
              <a:t>prijateljstva dužne su svoje projekte prijaviti na propisanim obrascima, uz detaljan opis projekta kojeg prijavljuju za dobivanje financijske podrške iz dijela prihoda od igara na sreću raspoloživih u Državnom proračunu u 2018. godini.</a:t>
            </a:r>
          </a:p>
          <a:p>
            <a:pPr marL="0" indent="0" algn="just">
              <a:buNone/>
            </a:pPr>
            <a:endParaRPr lang="hr-HR" sz="2400" dirty="0"/>
          </a:p>
          <a:p>
            <a:pPr algn="just"/>
            <a:r>
              <a:rPr lang="hr-HR" sz="2400" dirty="0"/>
              <a:t>Sve propisane obrasce treba potpisati i ovjeriti pečatom ovlaštena osoba podnositelj zahtjeva i voditelj projekta te dostaviti u izvorniku.</a:t>
            </a:r>
          </a:p>
          <a:p>
            <a:pPr marL="0" indent="0" algn="just">
              <a:buNone/>
            </a:pPr>
            <a:endParaRPr lang="hr-HR" sz="2400" dirty="0"/>
          </a:p>
          <a:p>
            <a:pPr algn="just"/>
            <a:r>
              <a:rPr lang="hr-HR" sz="2400" dirty="0"/>
              <a:t>Ovim se natječajem planira financirati okvirno 60 projekata.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02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F7E606-98DC-4122-AE84-256D2F4EF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2"/>
            <a:ext cx="983361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NAČIN I ROK ZA PODNOŠENJE PRIJAVA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EBF9B8-1722-4849-BD6F-51B44AC16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5" y="1870364"/>
            <a:ext cx="10397191" cy="45190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2200" dirty="0" smtClean="0"/>
          </a:p>
          <a:p>
            <a:pPr algn="just"/>
            <a:r>
              <a:rPr lang="hr-HR" sz="2200" dirty="0" smtClean="0"/>
              <a:t>Natječaj će biti objavljen </a:t>
            </a:r>
            <a:r>
              <a:rPr lang="hr-HR" sz="2200" b="1" dirty="0" smtClean="0"/>
              <a:t>početkom ožujka 2018. godine. </a:t>
            </a:r>
            <a:r>
              <a:rPr lang="hr-HR" sz="2200" dirty="0" smtClean="0"/>
              <a:t>Rok </a:t>
            </a:r>
            <a:r>
              <a:rPr lang="hr-HR" sz="2200" dirty="0"/>
              <a:t>za podnošenje prijava unutar ovog natječaja je 30 dana od dana </a:t>
            </a:r>
            <a:r>
              <a:rPr lang="hr-HR" sz="2200" dirty="0" smtClean="0"/>
              <a:t>objave.</a:t>
            </a:r>
          </a:p>
          <a:p>
            <a:pPr algn="just"/>
            <a:r>
              <a:rPr lang="hr-HR" sz="2200" dirty="0" smtClean="0"/>
              <a:t>Prijave </a:t>
            </a:r>
            <a:r>
              <a:rPr lang="hr-HR" sz="2200" dirty="0"/>
              <a:t>na natječaj </a:t>
            </a:r>
            <a:r>
              <a:rPr lang="hr-HR" sz="2200" b="1" dirty="0"/>
              <a:t>dostavljaju se poštom ili osobno u pisarnici Ministarstva vanjskih i europskih poslova</a:t>
            </a:r>
            <a:r>
              <a:rPr lang="hr-HR" sz="2200" dirty="0"/>
              <a:t> na adresu: Ministarstvo vanjskih i europskih poslova Republike Hrvatske, Trg Nikole Šubića Zrinskog 7-8, 10 000 Zagreb s naznakom: „Prijava na natječaj </a:t>
            </a:r>
            <a:r>
              <a:rPr lang="hr-HR" sz="2200" dirty="0" smtClean="0"/>
              <a:t>udruga - društava </a:t>
            </a:r>
            <a:r>
              <a:rPr lang="hr-HR" sz="2200" dirty="0"/>
              <a:t>prijateljstva“. Osobna dostava može se izvršiti u vremenu rada pisarnice, Đorđićeva 4, od ponedjeljka do petka, od 8.00 -16.00 sati.</a:t>
            </a:r>
          </a:p>
          <a:p>
            <a:pPr algn="just"/>
            <a:r>
              <a:rPr lang="hr-HR" sz="2200" dirty="0"/>
              <a:t>Prijave s prijemnim štambiljem Ministarstva vanjskih i europskih poslova ili poštanskim žigom </a:t>
            </a:r>
            <a:r>
              <a:rPr lang="hr-HR" sz="2200" b="1" dirty="0"/>
              <a:t>nakon 30 dana od dana objave</a:t>
            </a:r>
            <a:r>
              <a:rPr lang="hr-HR" sz="2200" dirty="0"/>
              <a:t>, odnosno zaprimljene nakon </a:t>
            </a:r>
            <a:r>
              <a:rPr lang="hr-HR" sz="2200" dirty="0" smtClean="0"/>
              <a:t>roka, smatrat </a:t>
            </a:r>
            <a:r>
              <a:rPr lang="hr-HR" sz="2200" dirty="0"/>
              <a:t>će se zakašnjelima i neće se razmatrati.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08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7AFAF-536E-4B33-9408-64C6326A1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830" y="332105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dirty="0" smtClean="0"/>
              <a:t>PRIJAVA </a:t>
            </a:r>
            <a:r>
              <a:rPr lang="hr-HR" sz="3600" dirty="0"/>
              <a:t>KOJE SE NEĆE RAZMATRATI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0BD35A-1D42-433E-8FE0-82C1A870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4557"/>
            <a:ext cx="10515600" cy="4351338"/>
          </a:xfrm>
        </p:spPr>
        <p:txBody>
          <a:bodyPr>
            <a:normAutofit/>
          </a:bodyPr>
          <a:lstStyle/>
          <a:p>
            <a:pPr lvl="0" algn="just"/>
            <a:r>
              <a:rPr lang="hr-HR" sz="2200" dirty="0"/>
              <a:t>koja je dostavljena osobno ili poslana poštom nakon roka za podnošenje prijava od 30 dana od objave na internetskim stranicama Ministarstva vanjskih i europskih poslova;</a:t>
            </a:r>
          </a:p>
          <a:p>
            <a:pPr lvl="0" algn="just"/>
            <a:r>
              <a:rPr lang="hr-HR" sz="2200" dirty="0"/>
              <a:t>koja nije potpuna ili sadrži odstupanja ili dijelove koji nisu u skladu s natječajem i dokumentacijom za prijavu;</a:t>
            </a:r>
          </a:p>
          <a:p>
            <a:pPr lvl="0" algn="just"/>
            <a:r>
              <a:rPr lang="hr-HR" sz="2200" dirty="0"/>
              <a:t>koja nije napisana na propisanom obrascu za natječaj te je podnesena na drugi način, suprotno uvjetima ovog natječaja;</a:t>
            </a:r>
          </a:p>
          <a:p>
            <a:pPr lvl="0" algn="just"/>
            <a:r>
              <a:rPr lang="hr-HR" sz="2200" dirty="0"/>
              <a:t>ako obrazac za prijavu i obrazac za procjenu proračuna projekta nisu čitko i u cijelosti popunjeni, odnosno napisani na računalu (rukom ispisani obrasci neće biti uzeti u razmatranje);</a:t>
            </a:r>
          </a:p>
          <a:p>
            <a:pPr lvl="0" algn="just"/>
            <a:r>
              <a:rPr lang="hr-HR" sz="2200" dirty="0"/>
              <a:t>koja ne udovoljava svim propisanim uvjetima natječaja i dokumentaciji za prijavu.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99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DD2147-08A8-43BF-A0EB-6A444E37E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825"/>
            <a:ext cx="8884920" cy="1325563"/>
          </a:xfrm>
        </p:spPr>
        <p:txBody>
          <a:bodyPr>
            <a:normAutofit/>
          </a:bodyPr>
          <a:lstStyle/>
          <a:p>
            <a:r>
              <a:rPr lang="hr-HR" sz="3600" dirty="0"/>
              <a:t>ODABIR I NAČIN OCJENJIVANJA PRIJAVE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445DCA-4BA8-476B-A5C2-34C57715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1891"/>
            <a:ext cx="10515600" cy="31427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sz="2400" dirty="0"/>
              <a:t>Otvaranje prijava projekata obavit će </a:t>
            </a:r>
            <a:r>
              <a:rPr lang="hr-HR" sz="2400" b="1" dirty="0"/>
              <a:t>Stručno povjerenstvo za otvaranje prijava i provjeru </a:t>
            </a:r>
            <a:r>
              <a:rPr lang="hr-HR" sz="2400" dirty="0"/>
              <a:t>ispunjavanja propisanih uvjeta prijavljenih projekata.</a:t>
            </a:r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Ocjenu prijavljenih projekata obavit će </a:t>
            </a:r>
            <a:r>
              <a:rPr lang="hr-HR" sz="2400" b="1" dirty="0"/>
              <a:t>Stručno povjerenstvo za ocjenjivanje prijavljenih projekata</a:t>
            </a:r>
            <a:r>
              <a:rPr lang="hr-HR" sz="2400" dirty="0"/>
              <a:t>.</a:t>
            </a:r>
          </a:p>
          <a:p>
            <a:pPr marL="0" indent="0" algn="just">
              <a:buNone/>
            </a:pPr>
            <a:endParaRPr lang="hr-HR" sz="2400" dirty="0"/>
          </a:p>
          <a:p>
            <a:pPr algn="just"/>
            <a:r>
              <a:rPr lang="hr-HR" sz="2400" b="1" dirty="0"/>
              <a:t>Potpredsjednica Vlade Republike Hrvatske i ministrica vanjskih i europskih poslova</a:t>
            </a:r>
            <a:r>
              <a:rPr lang="hr-HR" sz="2400" dirty="0"/>
              <a:t> će, na temelju prijedloga Stručnog povjerenstva, donijeti odluku o dodjeli financijske potpore.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06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893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REPUBLIKA HRVATSKA MINISTARSTVO VANJSKIH I EUROPSKIH POSLOVA  NATJEČAJ   za prijavu programa/projekata udruga - društava prijateljstva u svrhu ostvarenja financijske potpore u 2018. godini</vt:lpstr>
      <vt:lpstr>TKO SE MOŽE PRIJAVITI?</vt:lpstr>
      <vt:lpstr>CILJ NATJEČAJA</vt:lpstr>
      <vt:lpstr>PRIHVATLJIVE AKTIVNOSTI</vt:lpstr>
      <vt:lpstr>PRIHVATLJIVI TROŠKOVI</vt:lpstr>
      <vt:lpstr>SADRŽAJ PRIJAVE</vt:lpstr>
      <vt:lpstr>NAČIN I ROK ZA PODNOŠENJE PRIJAVA</vt:lpstr>
      <vt:lpstr>PRIJAVA KOJE SE NEĆE RAZMATRATI</vt:lpstr>
      <vt:lpstr>ODABIR I NAČIN OCJENJIVANJA PRIJAVE</vt:lpstr>
      <vt:lpstr>PowerPoint Presentation</vt:lpstr>
      <vt:lpstr>VISINA FINANCIJSKE POTPORE</vt:lpstr>
      <vt:lpstr>UGOVARANJE</vt:lpstr>
      <vt:lpstr>ROK I NAČIN OBJAVE PRIHVAĆENIH PROJEKATA</vt:lpstr>
      <vt:lpstr>PRAVO PRIGOVORA</vt:lpstr>
      <vt:lpstr>DODATNE INFORMACIJE 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NATJEČAJ  za prijavu programa/projekata udruga - društava prijateljstva u svrhu ostvarenja financijske potpore u 2018. godini</dc:title>
  <dc:creator>Marko</dc:creator>
  <cp:lastModifiedBy>Marijana Antunovic</cp:lastModifiedBy>
  <cp:revision>40</cp:revision>
  <dcterms:created xsi:type="dcterms:W3CDTF">2018-02-15T18:23:56Z</dcterms:created>
  <dcterms:modified xsi:type="dcterms:W3CDTF">2018-02-19T06:55:51Z</dcterms:modified>
</cp:coreProperties>
</file>